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docs/j4v4nydhp1x4dgk#card-bp3lrj126kxn0a5" TargetMode="External"/><Relationship Id="rId4" Type="http://schemas.openxmlformats.org/officeDocument/2006/relationships/hyperlink" Target="https://gamma.app/docs/j4v4nydhp1x4dgk#card-tqi559xjse0jqcf" TargetMode="External"/><Relationship Id="rId5" Type="http://schemas.openxmlformats.org/officeDocument/2006/relationships/hyperlink" Target="https://gamma.app/docs/j4v4nydhp1x4dgk#card-6unwndqdllmr7dg" TargetMode="External"/><Relationship Id="rId6" Type="http://schemas.openxmlformats.org/officeDocument/2006/relationships/hyperlink" Target="https://gamma.app/docs/j4v4nydhp1x4dgk#card-93i68a3xf2qk4ss" TargetMode="External"/><Relationship Id="rId7" Type="http://schemas.openxmlformats.org/officeDocument/2006/relationships/hyperlink" Target="https://gamma.app/docs/j4v4nydhp1x4dgk#card-h5aj9va6ccvna36" TargetMode="External"/><Relationship Id="rId9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8" Type="http://schemas.openxmlformats.org/officeDocument/2006/relationships/image" Target="../media/image-2-3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1863" y="994648"/>
            <a:ext cx="7900273" cy="28608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631"/>
              </a:lnSpc>
              <a:buNone/>
            </a:pPr>
            <a:r>
              <a:rPr lang="en-US" sz="450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Design &amp; Development of a Human-Agent Collaboration Model for Situation Awareness in Cockpit</a:t>
            </a:r>
            <a:endParaRPr lang="en-US" sz="4505" dirty="0"/>
          </a:p>
        </p:txBody>
      </p:sp>
      <p:sp>
        <p:nvSpPr>
          <p:cNvPr id="6" name="Text 2"/>
          <p:cNvSpPr/>
          <p:nvPr/>
        </p:nvSpPr>
        <p:spPr>
          <a:xfrm>
            <a:off x="621863" y="4104203"/>
            <a:ext cx="7900273" cy="2652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89"/>
              </a:lnSpc>
              <a:buNone/>
            </a:pPr>
            <a:endParaRPr lang="en-US" sz="1306" dirty="0"/>
          </a:p>
        </p:txBody>
      </p:sp>
      <p:sp>
        <p:nvSpPr>
          <p:cNvPr id="7" name="Text 3"/>
          <p:cNvSpPr/>
          <p:nvPr/>
        </p:nvSpPr>
        <p:spPr>
          <a:xfrm>
            <a:off x="621863" y="4556046"/>
            <a:ext cx="7900273" cy="2652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89"/>
              </a:lnSpc>
              <a:buNone/>
            </a:pPr>
            <a:endParaRPr lang="en-US" sz="1306" dirty="0"/>
          </a:p>
        </p:txBody>
      </p:sp>
      <p:sp>
        <p:nvSpPr>
          <p:cNvPr id="8" name="Text 4"/>
          <p:cNvSpPr/>
          <p:nvPr/>
        </p:nvSpPr>
        <p:spPr>
          <a:xfrm>
            <a:off x="621863" y="5007888"/>
            <a:ext cx="7900273" cy="2652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89"/>
              </a:lnSpc>
              <a:buNone/>
            </a:pPr>
            <a:endParaRPr lang="en-US" sz="1306" dirty="0"/>
          </a:p>
        </p:txBody>
      </p:sp>
      <p:sp>
        <p:nvSpPr>
          <p:cNvPr id="9" name="Shape 5"/>
          <p:cNvSpPr/>
          <p:nvPr/>
        </p:nvSpPr>
        <p:spPr>
          <a:xfrm>
            <a:off x="621863" y="5472113"/>
            <a:ext cx="265271" cy="265271"/>
          </a:xfrm>
          <a:prstGeom prst="roundRect">
            <a:avLst>
              <a:gd name="adj" fmla="val 34466962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83" y="5479733"/>
            <a:ext cx="250031" cy="25003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0002" y="5459730"/>
            <a:ext cx="1402437" cy="290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85"/>
              </a:lnSpc>
              <a:buNone/>
            </a:pPr>
            <a:r>
              <a:rPr lang="en-US" sz="1632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Yitong Hu</a:t>
            </a:r>
            <a:endParaRPr lang="en-US" sz="1632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98" y="6043493"/>
            <a:ext cx="3614857" cy="1084421"/>
          </a:xfrm>
          <a:prstGeom prst="rect">
            <a:avLst/>
          </a:prstGeom>
        </p:spPr>
      </p:pic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545" y="6043493"/>
            <a:ext cx="3614857" cy="889873"/>
          </a:xfrm>
          <a:prstGeom prst="rect">
            <a:avLst/>
          </a:prstGeom>
        </p:spPr>
      </p:pic>
      <p:pic>
        <p:nvPicPr>
          <p:cNvPr id="14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917019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2. Multi-Agent System</a:t>
            </a:r>
            <a:endParaRPr lang="en-US" sz="262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1777841"/>
            <a:ext cx="11109960" cy="5534739"/>
          </a:xfrm>
          <a:prstGeom prst="rect">
            <a:avLst/>
          </a:prstGeom>
        </p:spPr>
      </p:pic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2735580" y="503992"/>
            <a:ext cx="4579620" cy="5723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08"/>
              </a:lnSpc>
              <a:buNone/>
            </a:pPr>
            <a:r>
              <a:rPr lang="en-US" sz="3606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Demonstration</a:t>
            </a:r>
            <a:endParaRPr lang="en-US" sz="3606" dirty="0"/>
          </a:p>
        </p:txBody>
      </p:sp>
      <p:sp>
        <p:nvSpPr>
          <p:cNvPr id="5" name="Text 2"/>
          <p:cNvSpPr/>
          <p:nvPr/>
        </p:nvSpPr>
        <p:spPr>
          <a:xfrm>
            <a:off x="2735580" y="1351002"/>
            <a:ext cx="8204597" cy="4579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606"/>
              </a:lnSpc>
              <a:buNone/>
            </a:pPr>
            <a:r>
              <a:rPr lang="en-US" sz="288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1. Driver Perception Enhancement Case: Trun Right</a:t>
            </a:r>
            <a:endParaRPr lang="en-US" sz="2885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580" y="2083594"/>
            <a:ext cx="9159240" cy="5642015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2591276" y="520065"/>
            <a:ext cx="8264843" cy="472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720"/>
              </a:lnSpc>
              <a:buNone/>
            </a:pPr>
            <a:r>
              <a:rPr lang="en-US" sz="2976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2. Proactive Threat Alerts Case: Too Bright to See</a:t>
            </a:r>
            <a:endParaRPr lang="en-US" sz="297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276" y="1370290"/>
            <a:ext cx="9447728" cy="58244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91276" y="7407235"/>
            <a:ext cx="9447728" cy="3023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81"/>
              </a:lnSpc>
              <a:buNone/>
            </a:pPr>
            <a:endParaRPr lang="en-US" sz="1488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828086"/>
            <a:ext cx="684895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 and Future Work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3077885"/>
            <a:ext cx="3341608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Adapt and Integrate Machine Learning Models (undergoing)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115622" y="4341614"/>
            <a:ext cx="298620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Adapt PaLI-X and PaLM-E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115622" y="4785836"/>
            <a:ext cx="29862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Prompt-Tuning GPT-4 Turbo with Vision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115622" y="5585460"/>
            <a:ext cx="29862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OpenaAI CodeX/Google RT-2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651421" y="307788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Conduct Experiments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6006822" y="3647242"/>
            <a:ext cx="29862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 HCockpit in GTA V/CARLA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006822" y="4446865"/>
            <a:ext cx="29862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Adapt HCockpit to communicate with the simulator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06822" y="5601891"/>
            <a:ext cx="29862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Define key performance indicators (KPIs)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542621" y="307788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 a Demo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9898023" y="3647242"/>
            <a:ext cx="29862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Demonstrate HCockpit’s capabilities on a variety of scenarios within the simulator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898023" y="5157668"/>
            <a:ext cx="29862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Visualize HCockpit’s perception and decision-making process</a:t>
            </a:r>
            <a:endParaRPr lang="en-US" sz="1750" dirty="0"/>
          </a:p>
        </p:txBody>
      </p:sp>
      <p:pic>
        <p:nvPicPr>
          <p:cNvPr id="1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Thank You</a:t>
            </a:r>
            <a:endParaRPr lang="en-US" sz="4374" dirty="0"/>
          </a:p>
        </p:txBody>
      </p:sp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0220" y="349698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Table of Content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760220" y="469820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7" name="Text 3"/>
          <p:cNvSpPr/>
          <p:nvPr/>
        </p:nvSpPr>
        <p:spPr>
          <a:xfrm>
            <a:off x="1951196" y="4739878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2482334" y="477452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u="sng" dirty="0">
                <a:solidFill>
                  <a:srgbClr val="4B54FF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Background</a:t>
            </a:r>
            <a:endParaRPr lang="en-US" sz="2187" dirty="0"/>
          </a:p>
        </p:txBody>
      </p:sp>
      <p:sp>
        <p:nvSpPr>
          <p:cNvPr id="9" name="Shape 5"/>
          <p:cNvSpPr/>
          <p:nvPr/>
        </p:nvSpPr>
        <p:spPr>
          <a:xfrm>
            <a:off x="7426285" y="469820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0" name="Text 6"/>
          <p:cNvSpPr/>
          <p:nvPr/>
        </p:nvSpPr>
        <p:spPr>
          <a:xfrm>
            <a:off x="7582853" y="4739878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8148399" y="4774525"/>
            <a:ext cx="405800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u="sng" dirty="0">
                <a:solidFill>
                  <a:srgbClr val="4B54FF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 Solution: HCockpit &amp; HCopilot</a:t>
            </a:r>
            <a:endParaRPr lang="en-US" sz="2187" dirty="0"/>
          </a:p>
        </p:txBody>
      </p:sp>
      <p:sp>
        <p:nvSpPr>
          <p:cNvPr id="12" name="Shape 8"/>
          <p:cNvSpPr/>
          <p:nvPr/>
        </p:nvSpPr>
        <p:spPr>
          <a:xfrm>
            <a:off x="1760220" y="576738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3" name="Text 9"/>
          <p:cNvSpPr/>
          <p:nvPr/>
        </p:nvSpPr>
        <p:spPr>
          <a:xfrm>
            <a:off x="1920121" y="5809059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14" name="Text 10"/>
          <p:cNvSpPr/>
          <p:nvPr/>
        </p:nvSpPr>
        <p:spPr>
          <a:xfrm>
            <a:off x="2482334" y="5843707"/>
            <a:ext cx="309288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u="sng" dirty="0">
                <a:solidFill>
                  <a:srgbClr val="4B54FF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 &amp; Implementation</a:t>
            </a:r>
            <a:endParaRPr lang="en-US" sz="2187" dirty="0"/>
          </a:p>
        </p:txBody>
      </p:sp>
      <p:sp>
        <p:nvSpPr>
          <p:cNvPr id="15" name="Shape 11"/>
          <p:cNvSpPr/>
          <p:nvPr/>
        </p:nvSpPr>
        <p:spPr>
          <a:xfrm>
            <a:off x="7426285" y="576738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6" name="Text 12"/>
          <p:cNvSpPr/>
          <p:nvPr/>
        </p:nvSpPr>
        <p:spPr>
          <a:xfrm>
            <a:off x="7575352" y="5809059"/>
            <a:ext cx="20169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8148399" y="584370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u="sng" dirty="0">
                <a:solidFill>
                  <a:srgbClr val="4B54FF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Demonstration</a:t>
            </a:r>
            <a:endParaRPr lang="en-US" sz="2187" dirty="0"/>
          </a:p>
        </p:txBody>
      </p:sp>
      <p:sp>
        <p:nvSpPr>
          <p:cNvPr id="18" name="Shape 14"/>
          <p:cNvSpPr/>
          <p:nvPr/>
        </p:nvSpPr>
        <p:spPr>
          <a:xfrm>
            <a:off x="1760220" y="683656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9" name="Text 15"/>
          <p:cNvSpPr/>
          <p:nvPr/>
        </p:nvSpPr>
        <p:spPr>
          <a:xfrm>
            <a:off x="1920359" y="6878241"/>
            <a:ext cx="17966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5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482334" y="6912888"/>
            <a:ext cx="342376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u="sng" dirty="0">
                <a:solidFill>
                  <a:srgbClr val="4B54FF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 and Future Work</a:t>
            </a:r>
            <a:endParaRPr lang="en-US" sz="2187" dirty="0"/>
          </a:p>
        </p:txBody>
      </p:sp>
      <p:pic>
        <p:nvPicPr>
          <p:cNvPr id="21" name="Image 2" descr="preencoded.png">
            <a:hlinkClick r:id="rId9" tooltip="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45851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Background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774168" y="2486144"/>
            <a:ext cx="99893" cy="4284821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859703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65973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9" name="Text 5"/>
          <p:cNvSpPr/>
          <p:nvPr/>
        </p:nvSpPr>
        <p:spPr>
          <a:xfrm>
            <a:off x="4765060" y="2701409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708315"/>
            <a:ext cx="278737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Autonomous Evolution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3188732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Evolutionary journey toward L5 autonomy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362033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416206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4" name="Text 10"/>
          <p:cNvSpPr/>
          <p:nvPr/>
        </p:nvSpPr>
        <p:spPr>
          <a:xfrm>
            <a:off x="4730651" y="4203740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4210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Oversight from Human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69106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Necessity for human control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5864364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566439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9" name="Text 15"/>
          <p:cNvSpPr/>
          <p:nvPr/>
        </p:nvSpPr>
        <p:spPr>
          <a:xfrm>
            <a:off x="4733985" y="5706070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712976"/>
            <a:ext cx="341542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Human-Agent Collaboration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19339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Enhancing driving experience and safty</a:t>
            </a:r>
            <a:endParaRPr lang="en-US" sz="1750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344817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Motivation</a:t>
            </a:r>
            <a:endParaRPr lang="en-US" sz="3499" dirty="0"/>
          </a:p>
        </p:txBody>
      </p:sp>
      <p:sp>
        <p:nvSpPr>
          <p:cNvPr id="5" name="Text 2"/>
          <p:cNvSpPr/>
          <p:nvPr/>
        </p:nvSpPr>
        <p:spPr>
          <a:xfrm>
            <a:off x="1982391" y="348543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Improve UX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7541181" y="348543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Improve Security</a:t>
            </a:r>
            <a:endParaRPr lang="en-US" sz="2187" dirty="0"/>
          </a:p>
        </p:txBody>
      </p:sp>
      <p:sp>
        <p:nvSpPr>
          <p:cNvPr id="7" name="Shape 4"/>
          <p:cNvSpPr/>
          <p:nvPr/>
        </p:nvSpPr>
        <p:spPr>
          <a:xfrm>
            <a:off x="1760220" y="3973473"/>
            <a:ext cx="11109960" cy="637103"/>
          </a:xfrm>
          <a:prstGeom prst="rect">
            <a:avLst/>
          </a:prstGeom>
          <a:solidFill>
            <a:srgbClr val="4B54FF">
              <a:alpha val="5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982391" y="4114324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Driver perception enhancement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181" y="4114324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Complex tarffic conditions handling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982391" y="4751427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cockpit functions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4751427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 attention alerts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760220" y="5247680"/>
            <a:ext cx="11109960" cy="637103"/>
          </a:xfrm>
          <a:prstGeom prst="rect">
            <a:avLst/>
          </a:prstGeom>
          <a:solidFill>
            <a:srgbClr val="4B54FF">
              <a:alpha val="5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982391" y="5388531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Autonomous preferences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181" y="5388531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Proactive threat alerts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774752"/>
            <a:ext cx="7665839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My Solution:</a:t>
            </a:r>
            <a:endParaRPr lang="en-US" sz="6036" dirty="0"/>
          </a:p>
        </p:txBody>
      </p:sp>
      <p:sp>
        <p:nvSpPr>
          <p:cNvPr id="5" name="Text 2"/>
          <p:cNvSpPr/>
          <p:nvPr/>
        </p:nvSpPr>
        <p:spPr>
          <a:xfrm>
            <a:off x="1760220" y="4066222"/>
            <a:ext cx="11109960" cy="13886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0935"/>
              </a:lnSpc>
              <a:buNone/>
            </a:pPr>
            <a:r>
              <a:rPr lang="en-US" sz="874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HCockpit and HCopilot</a:t>
            </a:r>
            <a:endParaRPr lang="en-US" sz="8748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0220" y="4566166"/>
            <a:ext cx="670512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Design and Implementation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760220" y="576738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7" name="Text 3"/>
          <p:cNvSpPr/>
          <p:nvPr/>
        </p:nvSpPr>
        <p:spPr>
          <a:xfrm>
            <a:off x="1951196" y="5809059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2482334" y="584370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HCockpit Architecture</a:t>
            </a:r>
            <a:endParaRPr lang="en-US" sz="2187" dirty="0"/>
          </a:p>
        </p:txBody>
      </p:sp>
      <p:sp>
        <p:nvSpPr>
          <p:cNvPr id="9" name="Shape 5"/>
          <p:cNvSpPr/>
          <p:nvPr/>
        </p:nvSpPr>
        <p:spPr>
          <a:xfrm>
            <a:off x="7426285" y="576738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0" name="Text 6"/>
          <p:cNvSpPr/>
          <p:nvPr/>
        </p:nvSpPr>
        <p:spPr>
          <a:xfrm>
            <a:off x="7582853" y="5809059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8148399" y="5843707"/>
            <a:ext cx="305395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HCopilot Implementation</a:t>
            </a:r>
            <a:endParaRPr lang="en-US" sz="2187" dirty="0"/>
          </a:p>
        </p:txBody>
      </p:sp>
      <p:pic>
        <p:nvPicPr>
          <p:cNvPr id="1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458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2511862" y="528280"/>
            <a:ext cx="3842623" cy="480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782"/>
              </a:lnSpc>
              <a:buNone/>
            </a:pPr>
            <a:r>
              <a:rPr lang="en-US" sz="3026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HCockpit Architecture</a:t>
            </a:r>
            <a:endParaRPr lang="en-US" sz="302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862" y="1224558"/>
            <a:ext cx="9606677" cy="6479619"/>
          </a:xfrm>
          <a:prstGeom prst="rect">
            <a:avLst/>
          </a:prstGeom>
        </p:spPr>
      </p:pic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0220" y="4639985"/>
            <a:ext cx="488739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HCopilot Implementation</a:t>
            </a:r>
            <a:endParaRPr lang="en-US" sz="3499" dirty="0"/>
          </a:p>
        </p:txBody>
      </p:sp>
      <p:sp>
        <p:nvSpPr>
          <p:cNvPr id="6" name="Shape 2"/>
          <p:cNvSpPr/>
          <p:nvPr/>
        </p:nvSpPr>
        <p:spPr>
          <a:xfrm>
            <a:off x="1760220" y="5445323"/>
            <a:ext cx="11109960" cy="921782"/>
          </a:xfrm>
          <a:prstGeom prst="roundRect">
            <a:avLst>
              <a:gd name="adj" fmla="val 28926"/>
            </a:avLst>
          </a:prstGeom>
          <a:solidFill>
            <a:srgbClr val="B6D6FC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391" y="5780008"/>
            <a:ext cx="277654" cy="2221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82215" y="5700712"/>
            <a:ext cx="1016579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HCopilot is an agent developed following HCockpit architecture.</a:t>
            </a:r>
            <a:endParaRPr lang="en-US" sz="1750" dirty="0"/>
          </a:p>
        </p:txBody>
      </p:sp>
      <p:pic>
        <p:nvPicPr>
          <p:cNvPr id="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262307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1. Pipeline</a:t>
            </a:r>
            <a:endParaRPr lang="en-US" sz="262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3123128"/>
            <a:ext cx="11109960" cy="2844046"/>
          </a:xfrm>
          <a:prstGeom prst="rect">
            <a:avLst/>
          </a:prstGeom>
        </p:spPr>
      </p:pic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2024-04-18T03:12:06Z</dcterms:created>
  <dcterms:modified xsi:type="dcterms:W3CDTF">2024-04-18T03:12:06Z</dcterms:modified>
</cp:coreProperties>
</file>